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86" r:id="rId2"/>
    <p:sldId id="387" r:id="rId3"/>
    <p:sldId id="402" r:id="rId4"/>
    <p:sldId id="418" r:id="rId5"/>
    <p:sldId id="419" r:id="rId6"/>
    <p:sldId id="420" r:id="rId7"/>
    <p:sldId id="417" r:id="rId8"/>
    <p:sldId id="388" r:id="rId9"/>
    <p:sldId id="389" r:id="rId10"/>
    <p:sldId id="390" r:id="rId11"/>
    <p:sldId id="391" r:id="rId12"/>
    <p:sldId id="421" r:id="rId13"/>
    <p:sldId id="422" r:id="rId14"/>
    <p:sldId id="425" r:id="rId15"/>
    <p:sldId id="393" r:id="rId16"/>
    <p:sldId id="394" r:id="rId17"/>
    <p:sldId id="423" r:id="rId18"/>
    <p:sldId id="403" r:id="rId19"/>
    <p:sldId id="426" r:id="rId20"/>
    <p:sldId id="395" r:id="rId21"/>
    <p:sldId id="415" r:id="rId22"/>
    <p:sldId id="416" r:id="rId23"/>
    <p:sldId id="396" r:id="rId24"/>
    <p:sldId id="404" r:id="rId25"/>
    <p:sldId id="428" r:id="rId26"/>
    <p:sldId id="429" r:id="rId27"/>
    <p:sldId id="430" r:id="rId28"/>
    <p:sldId id="405" r:id="rId29"/>
    <p:sldId id="432" r:id="rId30"/>
    <p:sldId id="397" r:id="rId31"/>
    <p:sldId id="398" r:id="rId32"/>
    <p:sldId id="399" r:id="rId33"/>
    <p:sldId id="433" r:id="rId34"/>
    <p:sldId id="434" r:id="rId35"/>
    <p:sldId id="436" r:id="rId36"/>
    <p:sldId id="414" r:id="rId37"/>
    <p:sldId id="400" r:id="rId38"/>
    <p:sldId id="435" r:id="rId3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CEEEFF"/>
    <a:srgbClr val="0561FF"/>
    <a:srgbClr val="0073DE"/>
    <a:srgbClr val="00E9FF"/>
    <a:srgbClr val="B12A1C"/>
    <a:srgbClr val="0058AA"/>
    <a:srgbClr val="5C87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93" autoAdjust="0"/>
    <p:restoredTop sz="90493" autoAdjust="0"/>
  </p:normalViewPr>
  <p:slideViewPr>
    <p:cSldViewPr snapToGrid="0">
      <p:cViewPr varScale="1">
        <p:scale>
          <a:sx n="67" d="100"/>
          <a:sy n="67" d="100"/>
        </p:scale>
        <p:origin x="-1158" y="-96"/>
      </p:cViewPr>
      <p:guideLst>
        <p:guide orient="horz" pos="2384"/>
        <p:guide orient="horz" pos="1094"/>
        <p:guide orient="horz" pos="4288"/>
        <p:guide pos="7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5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479D3E-39ED-49C4-B6FD-437597D4A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D3C72B0-8D35-49C7-9B94-A68E8DDAA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:00  (2 minutes)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:28  (5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:33  (2 minutes)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:35  (4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:39  (5 minutes)</a:t>
            </a:r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Newsletter Editor, Webmaster, Program Chair, Community Service Chair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Prominent community members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Professional media experience or relationships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Thorough knowledge of Rotary International and your club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Strong speaking, writing, or photography skills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Web site development experience</a:t>
            </a: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:44  (1 minutes) END of SECTION 5 float minutes 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:00  (1 minute)</a:t>
            </a:r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:01  (3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:04  (5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:09  (5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:14  (5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:02  (2 minutes)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:19  (3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:22  (5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:27  (2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:29  (3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:32  (4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TIME  +0</a:t>
            </a:r>
            <a:r>
              <a:rPr lang="en-US" dirty="0" smtClean="0">
                <a:latin typeface="Arial" charset="0"/>
                <a:cs typeface="Arial" charset="0"/>
                <a:sym typeface="Wingdings" pitchFamily="2" charset="2"/>
              </a:rPr>
              <a:t>:36  (4 minutes)</a:t>
            </a:r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:40  (3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:43  (4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:47  (2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:49  (1 minute)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:04  (3 minutes)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:00  (1 minute)</a:t>
            </a:r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:01  (2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:03  (5 min. to explain and organize + 10 min. activity = 15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:18  (5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:23  (3 min. to explain and organize + 8 min. activity = 11 minutes)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:34  (5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:39  (2 minutes)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:41  (5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:46  (4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:07  (5 minutes)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:12  (5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:17  (2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:19 (2 minutes)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:21  (2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TIME  +0</a:t>
            </a:r>
            <a:r>
              <a:rPr lang="en-US" smtClean="0">
                <a:latin typeface="Arial" charset="0"/>
                <a:cs typeface="Arial" charset="0"/>
                <a:sym typeface="Wingdings" pitchFamily="2" charset="2"/>
              </a:rPr>
              <a:t>:23  (5 minutes)</a:t>
            </a: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2" descr="828-226-title-no-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1"/>
          <p:cNvSpPr>
            <a:spLocks noChangeArrowheads="1"/>
          </p:cNvSpPr>
          <p:nvPr/>
        </p:nvSpPr>
        <p:spPr bwMode="auto">
          <a:xfrm>
            <a:off x="622300" y="4864100"/>
            <a:ext cx="8089900" cy="1092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4114800" y="3259138"/>
            <a:ext cx="927100" cy="9826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17750"/>
            <a:ext cx="7772400" cy="1143000"/>
          </a:xfrm>
        </p:spPr>
        <p:txBody>
          <a:bodyPr tIns="4572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37100"/>
            <a:ext cx="6400800" cy="914400"/>
          </a:xfrm>
        </p:spPr>
        <p:txBody>
          <a:bodyPr/>
          <a:lstStyle>
            <a:lvl1pPr marL="0" indent="0" algn="ctr">
              <a:buFont typeface="Times" charset="0"/>
              <a:buNone/>
              <a:defRPr b="1">
                <a:solidFill>
                  <a:srgbClr val="0561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52400"/>
            <a:ext cx="1939925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3300" y="152400"/>
            <a:ext cx="5670550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9175" y="1609725"/>
            <a:ext cx="3797300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75" y="1609725"/>
            <a:ext cx="3797300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3" descr="828-226-slide-no-ri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9175" y="1609725"/>
            <a:ext cx="7747000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3300" y="152400"/>
            <a:ext cx="77549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13716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561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561FF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561FF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561FF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561FF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561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561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561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561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ＭＳ Ｐゴシック" pitchFamily="34" charset="-128"/>
        </a:defRPr>
      </a:lvl9pPr>
    </p:titleStyle>
    <p:bodyStyle>
      <a:lvl1pPr marL="406400" indent="-4064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</a:defRPr>
      </a:lvl2pPr>
      <a:lvl3pPr marL="1320800" indent="-2921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800" i="1">
          <a:solidFill>
            <a:schemeClr val="tx1"/>
          </a:solidFill>
          <a:latin typeface="+mn-lt"/>
          <a:ea typeface="+mn-ea"/>
        </a:defRPr>
      </a:lvl3pPr>
      <a:lvl4pPr marL="16637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pakiser@sbcglobal.net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2167" y="209217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Session 1:</a:t>
            </a:r>
            <a:br>
              <a:rPr lang="en-US" dirty="0" smtClean="0"/>
            </a:br>
            <a:r>
              <a:rPr lang="en-US" dirty="0" smtClean="0"/>
              <a:t>Role and Responsibilities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92365" y="3999629"/>
            <a:ext cx="6786563" cy="2206625"/>
          </a:xfrm>
        </p:spPr>
        <p:txBody>
          <a:bodyPr/>
          <a:lstStyle/>
          <a:p>
            <a:pPr eaLnBrk="1" hangingPunct="1">
              <a:buFont typeface="Times" pitchFamily="18" charset="0"/>
              <a:buNone/>
              <a:defRPr/>
            </a:pPr>
            <a:r>
              <a:rPr lang="en-US" dirty="0" smtClean="0"/>
              <a:t>Club Public Relations Committee</a:t>
            </a:r>
          </a:p>
          <a:p>
            <a:pPr eaLnBrk="1" hangingPunct="1">
              <a:buFont typeface="Times" pitchFamily="18" charset="0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Bob Conner, President – RC of Minden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Kiser, D5190 PR Chair, Reno Sunrise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How do you make your Club ‘PR Smart’?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7563" y="1593850"/>
            <a:ext cx="8124825" cy="46831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00"/>
                </a:solidFill>
              </a:rPr>
              <a:t>Be aware of District and RI news sources/information</a:t>
            </a:r>
            <a:endParaRPr lang="en-US" sz="2800" dirty="0" smtClean="0">
              <a:latin typeface="Palatino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</a:rPr>
              <a:t>Know the media people in your community</a:t>
            </a:r>
            <a:endParaRPr lang="en-US" sz="2800" dirty="0" smtClean="0">
              <a:latin typeface="Palatino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</a:rPr>
              <a:t>Updated and dynamic Club website</a:t>
            </a:r>
            <a:endParaRPr lang="en-US" sz="2800" dirty="0" smtClean="0">
              <a:latin typeface="Palatino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</a:rPr>
              <a:t>Encourage members to wear their lapel pin and purchase Rotary license plate holders</a:t>
            </a:r>
            <a:endParaRPr lang="en-US" sz="2800" dirty="0" smtClean="0">
              <a:latin typeface="Palatino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</a:rPr>
              <a:t>Encourage members to be aware of his/her personal PR impact/image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10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How does the Club prepare for a media interaction?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Know the facts of the story you wish to promote. </a:t>
            </a:r>
          </a:p>
          <a:p>
            <a:pPr eaLnBrk="1" hangingPunct="1"/>
            <a:r>
              <a:rPr lang="en-US" dirty="0" smtClean="0"/>
              <a:t>Designate your spokespeople.</a:t>
            </a:r>
          </a:p>
          <a:p>
            <a:pPr eaLnBrk="1" hangingPunct="1"/>
            <a:r>
              <a:rPr lang="en-US" dirty="0" smtClean="0"/>
              <a:t>Prepare fact sheets.</a:t>
            </a:r>
          </a:p>
          <a:p>
            <a:pPr eaLnBrk="1" hangingPunct="1"/>
            <a:r>
              <a:rPr lang="en-US" dirty="0" smtClean="0"/>
              <a:t>Write a news release.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11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Who affects the Club message?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Internally?</a:t>
            </a:r>
          </a:p>
          <a:p>
            <a:pPr lvl="1"/>
            <a:r>
              <a:rPr lang="en-US" dirty="0" smtClean="0"/>
              <a:t>Externally?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12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Who should be on the Club PR committee?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13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Did We Do It?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368425"/>
            <a:ext cx="8166100" cy="3775075"/>
          </a:xfrm>
        </p:spPr>
        <p:txBody>
          <a:bodyPr/>
          <a:lstStyle/>
          <a:p>
            <a:pPr eaLnBrk="1" hangingPunct="1"/>
            <a:r>
              <a:rPr lang="en-US" dirty="0" smtClean="0"/>
              <a:t>Understand the role of Club Public Relations</a:t>
            </a:r>
          </a:p>
          <a:p>
            <a:pPr eaLnBrk="1" hangingPunct="1"/>
            <a:r>
              <a:rPr lang="en-US" dirty="0" smtClean="0"/>
              <a:t>Identify the role of the public relations committee</a:t>
            </a:r>
          </a:p>
          <a:p>
            <a:pPr eaLnBrk="1" hangingPunct="1"/>
            <a:r>
              <a:rPr lang="en-US" dirty="0" smtClean="0"/>
              <a:t>Select appropriate committee 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14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Session 2:</a:t>
            </a:r>
            <a:br>
              <a:rPr lang="en-US" smtClean="0"/>
            </a:br>
            <a:r>
              <a:rPr lang="en-US" smtClean="0"/>
              <a:t>Developing Goals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69925" y="4600575"/>
            <a:ext cx="7589838" cy="914400"/>
          </a:xfrm>
        </p:spPr>
        <p:txBody>
          <a:bodyPr/>
          <a:lstStyle/>
          <a:p>
            <a:pPr eaLnBrk="1" hangingPunct="1">
              <a:buFont typeface="Times" pitchFamily="18" charset="0"/>
              <a:buNone/>
            </a:pPr>
            <a:r>
              <a:rPr lang="en-US" smtClean="0"/>
              <a:t>Club Public Relations Committee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Learning Objectives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establish Club PR goals</a:t>
            </a:r>
          </a:p>
          <a:p>
            <a:pPr eaLnBrk="1" hangingPunct="1"/>
            <a:r>
              <a:rPr lang="en-US" dirty="0" smtClean="0"/>
              <a:t>How to build an Action Plan</a:t>
            </a:r>
          </a:p>
          <a:p>
            <a:pPr eaLnBrk="1" hangingPunct="1"/>
            <a:r>
              <a:rPr lang="en-US" dirty="0" smtClean="0"/>
              <a:t>How to establish a follow through plan for Club PR goals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2.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16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Can Club PR Help….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Membership?</a:t>
            </a:r>
          </a:p>
          <a:p>
            <a:pPr lvl="1"/>
            <a:r>
              <a:rPr lang="en-US" dirty="0" smtClean="0"/>
              <a:t>Recruitment?</a:t>
            </a:r>
          </a:p>
          <a:p>
            <a:pPr lvl="1"/>
            <a:r>
              <a:rPr lang="en-US" dirty="0" smtClean="0"/>
              <a:t>Retention?</a:t>
            </a:r>
          </a:p>
          <a:p>
            <a:r>
              <a:rPr lang="en-US" dirty="0" smtClean="0"/>
              <a:t>Community Service?</a:t>
            </a:r>
          </a:p>
          <a:p>
            <a:r>
              <a:rPr lang="en-US" dirty="0" smtClean="0"/>
              <a:t>The Rotary Foundation?</a:t>
            </a:r>
          </a:p>
          <a:p>
            <a:r>
              <a:rPr lang="en-US" dirty="0" smtClean="0"/>
              <a:t>Vocational Service?</a:t>
            </a:r>
          </a:p>
          <a:p>
            <a:r>
              <a:rPr lang="en-US" dirty="0" smtClean="0"/>
              <a:t>International Service?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2.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17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How can the PR Committee Assess Club needs?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what is your Club known?  (Club reputation?)</a:t>
            </a:r>
          </a:p>
          <a:p>
            <a:pPr eaLnBrk="1" hangingPunct="1"/>
            <a:r>
              <a:rPr lang="en-US" dirty="0" smtClean="0"/>
              <a:t>What areas would your Club like to improve?</a:t>
            </a:r>
          </a:p>
          <a:p>
            <a:pPr eaLnBrk="1" hangingPunct="1"/>
            <a:r>
              <a:rPr lang="en-US" dirty="0" smtClean="0"/>
              <a:t>What PR tools does your Club use?</a:t>
            </a:r>
          </a:p>
          <a:p>
            <a:pPr eaLnBrk="1" hangingPunct="1"/>
            <a:r>
              <a:rPr lang="en-US" dirty="0" smtClean="0"/>
              <a:t>What PR tools does your Club want to develop?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2.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18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What PR resources does the Club have available?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Expertise</a:t>
            </a:r>
          </a:p>
          <a:p>
            <a:r>
              <a:rPr lang="en-US" dirty="0" smtClean="0"/>
              <a:t>Area Resources</a:t>
            </a:r>
          </a:p>
          <a:p>
            <a:r>
              <a:rPr lang="en-US" dirty="0" smtClean="0"/>
              <a:t>District Resources</a:t>
            </a:r>
          </a:p>
          <a:p>
            <a:r>
              <a:rPr lang="en-US" dirty="0" smtClean="0"/>
              <a:t>Rotary International Resources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2.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19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Learning Objectives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368425"/>
            <a:ext cx="8166100" cy="3775075"/>
          </a:xfrm>
        </p:spPr>
        <p:txBody>
          <a:bodyPr/>
          <a:lstStyle/>
          <a:p>
            <a:pPr eaLnBrk="1" hangingPunct="1"/>
            <a:r>
              <a:rPr lang="en-US" dirty="0" smtClean="0"/>
              <a:t>Understand the role of Club Public Relations</a:t>
            </a:r>
          </a:p>
          <a:p>
            <a:pPr eaLnBrk="1" hangingPunct="1"/>
            <a:r>
              <a:rPr lang="en-US" dirty="0" smtClean="0"/>
              <a:t>Identify the role of the Public Relations Committee</a:t>
            </a:r>
          </a:p>
          <a:p>
            <a:pPr eaLnBrk="1" hangingPunct="1"/>
            <a:r>
              <a:rPr lang="en-US" dirty="0" smtClean="0"/>
              <a:t>Select appropriate committee 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02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What are the key elements of effective goals?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Shared</a:t>
            </a:r>
          </a:p>
          <a:p>
            <a:pPr eaLnBrk="1" hangingPunct="1"/>
            <a:r>
              <a:rPr lang="en-US" dirty="0" smtClean="0"/>
              <a:t>Measurable</a:t>
            </a:r>
          </a:p>
          <a:p>
            <a:pPr eaLnBrk="1" hangingPunct="1"/>
            <a:r>
              <a:rPr lang="en-US" dirty="0" smtClean="0"/>
              <a:t>Challenging</a:t>
            </a:r>
          </a:p>
          <a:p>
            <a:pPr eaLnBrk="1" hangingPunct="1"/>
            <a:r>
              <a:rPr lang="en-US" dirty="0" smtClean="0"/>
              <a:t>Achievable</a:t>
            </a:r>
          </a:p>
          <a:p>
            <a:pPr eaLnBrk="1" hangingPunct="1"/>
            <a:r>
              <a:rPr lang="en-US" dirty="0" smtClean="0"/>
              <a:t>Time specific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2.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20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What should be done at the first Club PR meeting?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who to include in planning process</a:t>
            </a:r>
          </a:p>
          <a:p>
            <a:r>
              <a:rPr lang="en-US" dirty="0" smtClean="0"/>
              <a:t>Assess current PR tools</a:t>
            </a:r>
          </a:p>
          <a:p>
            <a:r>
              <a:rPr lang="en-US" dirty="0" smtClean="0"/>
              <a:t>Discuss other PR tools</a:t>
            </a:r>
          </a:p>
          <a:p>
            <a:r>
              <a:rPr lang="en-US" dirty="0" smtClean="0"/>
              <a:t>Discuss </a:t>
            </a:r>
            <a:r>
              <a:rPr lang="en-US" b="1" dirty="0" smtClean="0">
                <a:solidFill>
                  <a:srgbClr val="FF0000"/>
                </a:solidFill>
              </a:rPr>
              <a:t>Club</a:t>
            </a:r>
            <a:r>
              <a:rPr lang="en-US" dirty="0" smtClean="0"/>
              <a:t> goals and needs</a:t>
            </a:r>
          </a:p>
          <a:p>
            <a:r>
              <a:rPr lang="en-US" dirty="0" smtClean="0"/>
              <a:t>Determine PR message goals</a:t>
            </a:r>
          </a:p>
          <a:p>
            <a:r>
              <a:rPr lang="en-US" dirty="0" smtClean="0"/>
              <a:t>Determine the Action Plan</a:t>
            </a:r>
          </a:p>
          <a:p>
            <a:r>
              <a:rPr lang="en-US" dirty="0" smtClean="0"/>
              <a:t>Determine evaluation methods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2.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21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What are the elements of each PR Goal?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will be responsible?</a:t>
            </a:r>
          </a:p>
          <a:p>
            <a:r>
              <a:rPr lang="en-US" dirty="0" smtClean="0"/>
              <a:t>Time frame needed to complete it?</a:t>
            </a:r>
          </a:p>
          <a:p>
            <a:r>
              <a:rPr lang="en-US" dirty="0" smtClean="0"/>
              <a:t>What resources will be needed?</a:t>
            </a:r>
          </a:p>
          <a:p>
            <a:r>
              <a:rPr lang="en-US" dirty="0" smtClean="0"/>
              <a:t>How can it be evaluated?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2.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22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3300" y="152400"/>
            <a:ext cx="8004175" cy="1447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How often should PR goals be set/re-evaluated?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Short Range – Quarterly/Monthly</a:t>
            </a:r>
          </a:p>
          <a:p>
            <a:pPr lvl="1" eaLnBrk="1" hangingPunct="1"/>
            <a:r>
              <a:rPr lang="en-US" dirty="0" smtClean="0"/>
              <a:t>Constant Monitoring/Review</a:t>
            </a:r>
          </a:p>
          <a:p>
            <a:pPr eaLnBrk="1" hangingPunct="1"/>
            <a:r>
              <a:rPr lang="en-US" dirty="0" smtClean="0"/>
              <a:t>Annual: July 1 to June 30</a:t>
            </a:r>
          </a:p>
          <a:p>
            <a:pPr lvl="1" eaLnBrk="1" hangingPunct="1"/>
            <a:r>
              <a:rPr lang="en-US" dirty="0" smtClean="0"/>
              <a:t>Reviewed at least quarterly</a:t>
            </a:r>
          </a:p>
          <a:p>
            <a:pPr eaLnBrk="1" hangingPunct="1"/>
            <a:r>
              <a:rPr lang="en-US" dirty="0" smtClean="0"/>
              <a:t>Long-Range: 3 to 5 years</a:t>
            </a:r>
          </a:p>
          <a:p>
            <a:pPr lvl="1" eaLnBrk="1" hangingPunct="1"/>
            <a:r>
              <a:rPr lang="en-US" dirty="0" smtClean="0"/>
              <a:t>Reviewed at least annually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2.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23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Goal Example #1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Club Goal – Attract Younger Members</a:t>
            </a:r>
          </a:p>
          <a:p>
            <a:pPr eaLnBrk="1" hangingPunct="1">
              <a:defRPr/>
            </a:pPr>
            <a:r>
              <a:rPr lang="en-US" dirty="0" smtClean="0"/>
              <a:t>PR Goal – Use new Social Media for additional club information outlet</a:t>
            </a:r>
          </a:p>
          <a:p>
            <a:pPr lvl="1" eaLnBrk="1" hangingPunct="1">
              <a:defRPr/>
            </a:pPr>
            <a:r>
              <a:rPr lang="en-US" dirty="0" smtClean="0"/>
              <a:t>Facebook, Yahoo Group, Twitter, LinkedIn, Blogging, Other?</a:t>
            </a:r>
          </a:p>
          <a:p>
            <a:pPr marL="1085850" lvl="1" indent="-514350" eaLnBrk="1" hangingPunct="1">
              <a:buFont typeface="Tahoma" pitchFamily="34" charset="0"/>
              <a:buAutoNum type="arabicPeriod"/>
              <a:defRPr/>
            </a:pPr>
            <a:endParaRPr lang="en-US" dirty="0" smtClean="0"/>
          </a:p>
          <a:p>
            <a:pPr marL="1085850" lvl="1" indent="-514350" eaLnBrk="1" hangingPunct="1">
              <a:buFont typeface="Tahoma" pitchFamily="34" charset="0"/>
              <a:buAutoNum type="arabicPeriod"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2.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24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What steps of action can the PR Committee take? 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5850" lvl="1" indent="-514350" eaLnBrk="1" hangingPunct="1">
              <a:buFont typeface="Tahoma" pitchFamily="34" charset="0"/>
              <a:buAutoNum type="arabicPeriod"/>
            </a:pPr>
            <a:r>
              <a:rPr lang="en-US" dirty="0" smtClean="0"/>
              <a:t>Research Resources</a:t>
            </a:r>
          </a:p>
          <a:p>
            <a:pPr marL="1085850" lvl="1" indent="-514350" eaLnBrk="1" hangingPunct="1">
              <a:buFont typeface="Tahoma" pitchFamily="34" charset="0"/>
              <a:buAutoNum type="arabicPeriod"/>
            </a:pPr>
            <a:r>
              <a:rPr lang="en-US" dirty="0" smtClean="0"/>
              <a:t>Contact Resources</a:t>
            </a:r>
          </a:p>
          <a:p>
            <a:pPr marL="1085850" lvl="1" indent="-514350" eaLnBrk="1" hangingPunct="1">
              <a:buFont typeface="Tahoma" pitchFamily="34" charset="0"/>
              <a:buAutoNum type="arabicPeriod"/>
            </a:pPr>
            <a:r>
              <a:rPr lang="en-US" dirty="0" smtClean="0"/>
              <a:t>Report and Decide</a:t>
            </a:r>
          </a:p>
          <a:p>
            <a:pPr marL="1085850" lvl="1" indent="-514350" eaLnBrk="1" hangingPunct="1">
              <a:buFont typeface="Tahoma" pitchFamily="34" charset="0"/>
              <a:buAutoNum type="arabicPeriod"/>
            </a:pPr>
            <a:r>
              <a:rPr lang="en-US" dirty="0" smtClean="0"/>
              <a:t>Establish Plan for Implementation</a:t>
            </a:r>
          </a:p>
          <a:p>
            <a:pPr marL="1085850" lvl="1" indent="-514350" eaLnBrk="1" hangingPunct="1">
              <a:buFont typeface="Tahoma" pitchFamily="34" charset="0"/>
              <a:buAutoNum type="arabicPeriod"/>
            </a:pPr>
            <a:r>
              <a:rPr lang="en-US" dirty="0" smtClean="0"/>
              <a:t>Take action</a:t>
            </a:r>
          </a:p>
          <a:p>
            <a:pPr marL="1085850" lvl="1" indent="-514350" eaLnBrk="1" hangingPunct="1">
              <a:buFont typeface="Tahoma" pitchFamily="34" charset="0"/>
              <a:buAutoNum type="arabicPeriod"/>
            </a:pPr>
            <a:r>
              <a:rPr lang="en-US" dirty="0" smtClean="0"/>
              <a:t>Evaluate effectiveness</a:t>
            </a:r>
          </a:p>
          <a:p>
            <a:pPr marL="1085850" lvl="1" indent="-514350" eaLnBrk="1" hangingPunct="1">
              <a:buFont typeface="Tahoma" pitchFamily="34" charset="0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2.</a:t>
            </a:r>
            <a:r>
              <a:rPr lang="en-US" sz="1200" b="1" dirty="0" smtClean="0">
                <a:solidFill>
                  <a:srgbClr val="C00000"/>
                </a:solidFill>
                <a:latin typeface="+mj-lt"/>
              </a:rPr>
              <a:t>25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What resources should be researched?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3" y="1609725"/>
            <a:ext cx="8105775" cy="4683125"/>
          </a:xfrm>
        </p:spPr>
        <p:txBody>
          <a:bodyPr/>
          <a:lstStyle/>
          <a:p>
            <a:r>
              <a:rPr lang="en-US" dirty="0" smtClean="0"/>
              <a:t>In-club Social Media (SM) expert?</a:t>
            </a:r>
          </a:p>
          <a:p>
            <a:r>
              <a:rPr lang="en-US" dirty="0" smtClean="0"/>
              <a:t>Other Area Clubs SM expert?</a:t>
            </a:r>
          </a:p>
          <a:p>
            <a:r>
              <a:rPr lang="en-US" dirty="0" smtClean="0"/>
              <a:t>Search each SM for “Rotary”</a:t>
            </a:r>
          </a:p>
          <a:p>
            <a:r>
              <a:rPr lang="en-US" dirty="0" smtClean="0"/>
              <a:t>District Public Relations resources</a:t>
            </a:r>
          </a:p>
          <a:p>
            <a:r>
              <a:rPr lang="en-US" dirty="0" smtClean="0"/>
              <a:t>RI information</a:t>
            </a:r>
          </a:p>
          <a:p>
            <a:r>
              <a:rPr lang="en-US" dirty="0" smtClean="0"/>
              <a:t>Google 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2.</a:t>
            </a:r>
            <a:r>
              <a:rPr lang="en-US" sz="1200" b="1" dirty="0" smtClean="0">
                <a:solidFill>
                  <a:srgbClr val="C00000"/>
                </a:solidFill>
                <a:latin typeface="+mj-lt"/>
              </a:rPr>
              <a:t>26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What are the elements of an Action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300" y="1385888"/>
            <a:ext cx="7747000" cy="4683125"/>
          </a:xfrm>
        </p:spPr>
        <p:txBody>
          <a:bodyPr/>
          <a:lstStyle/>
          <a:p>
            <a:r>
              <a:rPr lang="en-US" dirty="0" smtClean="0"/>
              <a:t>Determine Research Assignments</a:t>
            </a:r>
          </a:p>
          <a:p>
            <a:r>
              <a:rPr lang="en-US" dirty="0" smtClean="0"/>
              <a:t>Determine Contact Assignments</a:t>
            </a:r>
          </a:p>
          <a:p>
            <a:r>
              <a:rPr lang="en-US" dirty="0" smtClean="0"/>
              <a:t>Set a ‘Report Results’ meeting</a:t>
            </a:r>
          </a:p>
          <a:p>
            <a:r>
              <a:rPr lang="en-US" dirty="0" smtClean="0"/>
              <a:t>Determine plan for implementation</a:t>
            </a:r>
          </a:p>
          <a:p>
            <a:r>
              <a:rPr lang="en-US" dirty="0" smtClean="0"/>
              <a:t>Determine evaluation methods</a:t>
            </a:r>
          </a:p>
          <a:p>
            <a:r>
              <a:rPr lang="en-US" dirty="0" smtClean="0"/>
              <a:t>Set a Goal Evaluation meeting </a:t>
            </a:r>
          </a:p>
          <a:p>
            <a:r>
              <a:rPr lang="en-US" dirty="0" smtClean="0"/>
              <a:t>Act</a:t>
            </a:r>
          </a:p>
          <a:p>
            <a:r>
              <a:rPr lang="en-US" dirty="0" smtClean="0"/>
              <a:t>Evaluate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2.</a:t>
            </a:r>
            <a:r>
              <a:rPr lang="en-US" sz="1200" b="1" dirty="0" smtClean="0">
                <a:solidFill>
                  <a:srgbClr val="C00000"/>
                </a:solidFill>
                <a:latin typeface="+mj-lt"/>
              </a:rPr>
              <a:t>27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What goal setting issues have we missed?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the goal need funding?</a:t>
            </a:r>
          </a:p>
          <a:p>
            <a:pPr eaLnBrk="1" hangingPunct="1"/>
            <a:r>
              <a:rPr lang="en-US" dirty="0" smtClean="0"/>
              <a:t>Funding sources?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2.</a:t>
            </a:r>
            <a:r>
              <a:rPr lang="en-US" sz="1200" b="1" dirty="0" smtClean="0">
                <a:solidFill>
                  <a:srgbClr val="C00000"/>
                </a:solidFill>
                <a:latin typeface="+mj-lt"/>
              </a:rPr>
              <a:t>28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Did We Do It?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609725"/>
            <a:ext cx="8013700" cy="4683125"/>
          </a:xfrm>
        </p:spPr>
        <p:txBody>
          <a:bodyPr/>
          <a:lstStyle/>
          <a:p>
            <a:pPr eaLnBrk="1" hangingPunct="1"/>
            <a:r>
              <a:rPr lang="en-US" dirty="0" smtClean="0"/>
              <a:t>How to establish Club PR goals</a:t>
            </a:r>
          </a:p>
          <a:p>
            <a:pPr eaLnBrk="1" hangingPunct="1"/>
            <a:r>
              <a:rPr lang="en-US" dirty="0" smtClean="0"/>
              <a:t>How to build an Action Plan</a:t>
            </a:r>
          </a:p>
          <a:p>
            <a:pPr eaLnBrk="1" hangingPunct="1"/>
            <a:r>
              <a:rPr lang="en-US" dirty="0" smtClean="0"/>
              <a:t>How to establish a follow through plan for Club PR goals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2.</a:t>
            </a:r>
            <a:r>
              <a:rPr lang="en-US" sz="1200" b="1" dirty="0" smtClean="0">
                <a:solidFill>
                  <a:srgbClr val="C00000"/>
                </a:solidFill>
                <a:latin typeface="+mj-lt"/>
              </a:rPr>
              <a:t>29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360" y="327660"/>
            <a:ext cx="6756400" cy="1447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What is Public Relations?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520" y="1609725"/>
            <a:ext cx="5812155" cy="4683125"/>
          </a:xfrm>
        </p:spPr>
        <p:txBody>
          <a:bodyPr/>
          <a:lstStyle/>
          <a:p>
            <a:pPr eaLnBrk="1" hangingPunct="1"/>
            <a:r>
              <a:rPr lang="en-US" dirty="0" smtClean="0"/>
              <a:t>Publicity</a:t>
            </a:r>
          </a:p>
          <a:p>
            <a:pPr eaLnBrk="1" hangingPunct="1"/>
            <a:r>
              <a:rPr lang="en-US" dirty="0" smtClean="0"/>
              <a:t>Public image</a:t>
            </a:r>
          </a:p>
          <a:p>
            <a:pPr eaLnBrk="1" hangingPunct="1"/>
            <a:r>
              <a:rPr lang="en-US" dirty="0" smtClean="0"/>
              <a:t>Other?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03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Session 3:</a:t>
            </a:r>
            <a:br>
              <a:rPr lang="en-US" dirty="0" smtClean="0"/>
            </a:br>
            <a:r>
              <a:rPr lang="en-US" dirty="0" smtClean="0"/>
              <a:t>Case Study Exercises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93725" y="4691063"/>
            <a:ext cx="7788275" cy="914400"/>
          </a:xfrm>
        </p:spPr>
        <p:txBody>
          <a:bodyPr/>
          <a:lstStyle/>
          <a:p>
            <a:pPr eaLnBrk="1" hangingPunct="1">
              <a:buFont typeface="Times" pitchFamily="18" charset="0"/>
              <a:buNone/>
            </a:pPr>
            <a:r>
              <a:rPr lang="en-US" dirty="0" smtClean="0"/>
              <a:t>Club Public Relations Committee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Learning Objectives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/>
            <a:r>
              <a:rPr lang="en-US" dirty="0" smtClean="0"/>
              <a:t>Identify challenges and solve problems that your committee may face</a:t>
            </a:r>
          </a:p>
          <a:p>
            <a:pPr marL="465138" indent="-465138" eaLnBrk="1" hangingPunct="1"/>
            <a:r>
              <a:rPr lang="en-US" dirty="0" smtClean="0"/>
              <a:t>Practice problem solving Public Relations issues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3.</a:t>
            </a:r>
            <a:r>
              <a:rPr lang="en-US" sz="1200" b="1" dirty="0" smtClean="0">
                <a:solidFill>
                  <a:srgbClr val="C00000"/>
                </a:solidFill>
                <a:latin typeface="+mj-lt"/>
              </a:rPr>
              <a:t>31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Case </a:t>
            </a:r>
            <a:r>
              <a:rPr lang="en-US" smtClean="0"/>
              <a:t>Study ONE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Rotary Club of West Pine Membership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3.</a:t>
            </a:r>
            <a:r>
              <a:rPr lang="en-US" sz="1200" b="1" dirty="0" smtClean="0">
                <a:solidFill>
                  <a:srgbClr val="C00000"/>
                </a:solidFill>
                <a:latin typeface="+mj-lt"/>
              </a:rPr>
              <a:t>32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did you learn?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solutions did your group find?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3.</a:t>
            </a:r>
            <a:r>
              <a:rPr lang="en-US" sz="1200" b="1" dirty="0" smtClean="0">
                <a:solidFill>
                  <a:srgbClr val="C00000"/>
                </a:solidFill>
                <a:latin typeface="+mj-lt"/>
              </a:rPr>
              <a:t>33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Case Study TWO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Reporter Calls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3.</a:t>
            </a:r>
            <a:r>
              <a:rPr lang="en-US" sz="1200" b="1" dirty="0" smtClean="0">
                <a:solidFill>
                  <a:srgbClr val="C00000"/>
                </a:solidFill>
                <a:latin typeface="+mj-lt"/>
              </a:rPr>
              <a:t>34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did you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the Club President do well?</a:t>
            </a:r>
          </a:p>
          <a:p>
            <a:r>
              <a:rPr lang="en-US" dirty="0" smtClean="0"/>
              <a:t>What could be improved?</a:t>
            </a:r>
          </a:p>
          <a:p>
            <a:r>
              <a:rPr lang="en-US" dirty="0" smtClean="0"/>
              <a:t>What did you learn?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3.</a:t>
            </a:r>
            <a:r>
              <a:rPr lang="en-US" sz="1200" b="1" dirty="0" smtClean="0">
                <a:solidFill>
                  <a:srgbClr val="C00000"/>
                </a:solidFill>
                <a:latin typeface="+mj-lt"/>
              </a:rPr>
              <a:t>35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Did We Do It?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3.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36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63028" y="1633788"/>
            <a:ext cx="7747000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5138" marR="0" lvl="0" indent="-465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" pitchFamily="18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Identify challenges and solve problems that your committee may face</a:t>
            </a:r>
          </a:p>
          <a:p>
            <a:pPr marL="465138" marR="0" lvl="0" indent="-465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" pitchFamily="18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Practice problem solving Public Relations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the Session Evaluation</a:t>
            </a:r>
          </a:p>
          <a:p>
            <a:pPr eaLnBrk="1" hangingPunct="1"/>
            <a:r>
              <a:rPr lang="en-US" smtClean="0"/>
              <a:t>Meet with Club Leadership this afternoon</a:t>
            </a:r>
          </a:p>
          <a:p>
            <a:pPr eaLnBrk="1" hangingPunct="1"/>
            <a:r>
              <a:rPr lang="en-US" smtClean="0"/>
              <a:t>Create your Club PR Committee</a:t>
            </a:r>
          </a:p>
          <a:p>
            <a:pPr eaLnBrk="1" hangingPunct="1"/>
            <a:r>
              <a:rPr lang="en-US" smtClean="0"/>
              <a:t>Schedule your first Quarterly Club PR Committee meeting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3.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37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allAtOnce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019175" y="2530475"/>
            <a:ext cx="7747000" cy="3762375"/>
          </a:xfrm>
        </p:spPr>
        <p:txBody>
          <a:bodyPr/>
          <a:lstStyle/>
          <a:p>
            <a:pPr algn="ctr">
              <a:buFont typeface="Times" pitchFamily="18" charset="0"/>
              <a:buNone/>
            </a:pPr>
            <a:r>
              <a:rPr lang="en-US" smtClean="0"/>
              <a:t>Paul Kiser</a:t>
            </a:r>
          </a:p>
          <a:p>
            <a:pPr algn="ctr">
              <a:buFont typeface="Times" pitchFamily="18" charset="0"/>
              <a:buNone/>
            </a:pPr>
            <a:r>
              <a:rPr lang="en-US" smtClean="0"/>
              <a:t>District Public Relations Chair</a:t>
            </a:r>
          </a:p>
          <a:p>
            <a:pPr algn="ctr">
              <a:buFont typeface="Times" pitchFamily="18" charset="0"/>
              <a:buNone/>
            </a:pPr>
            <a:r>
              <a:rPr lang="en-US" smtClean="0">
                <a:hlinkClick r:id="rId3"/>
              </a:rPr>
              <a:t>pakiser@sbcglobal.net</a:t>
            </a:r>
            <a:endParaRPr lang="en-US" smtClean="0"/>
          </a:p>
          <a:p>
            <a:pPr algn="ctr">
              <a:buFont typeface="Times" pitchFamily="18" charset="0"/>
              <a:buNone/>
            </a:pPr>
            <a:r>
              <a:rPr lang="en-US" smtClean="0"/>
              <a:t>775.224.2228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3.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38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57263" y="1447800"/>
            <a:ext cx="77549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anchor="ctr"/>
          <a:lstStyle/>
          <a:p>
            <a:pPr algn="ctr">
              <a:defRPr/>
            </a:pPr>
            <a:r>
              <a:rPr lang="en-US" sz="4000" b="1" kern="0" dirty="0">
                <a:solidFill>
                  <a:srgbClr val="0561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District Contact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What message does your Club want to send?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9725"/>
            <a:ext cx="7924800" cy="4683125"/>
          </a:xfrm>
        </p:spPr>
        <p:txBody>
          <a:bodyPr/>
          <a:lstStyle/>
          <a:p>
            <a:pPr lvl="1"/>
            <a:r>
              <a:rPr lang="en-US" dirty="0" smtClean="0"/>
              <a:t>To the public</a:t>
            </a:r>
          </a:p>
          <a:p>
            <a:pPr lvl="1"/>
            <a:r>
              <a:rPr lang="en-US" dirty="0" smtClean="0"/>
              <a:t>To the Rotary Family</a:t>
            </a:r>
          </a:p>
          <a:p>
            <a:pPr lvl="1"/>
            <a:r>
              <a:rPr lang="en-US" dirty="0" smtClean="0"/>
              <a:t>To Rotarians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04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What tools does the Club have to send the message?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584" y="1429251"/>
            <a:ext cx="8043863" cy="4683125"/>
          </a:xfrm>
        </p:spPr>
        <p:txBody>
          <a:bodyPr/>
          <a:lstStyle/>
          <a:p>
            <a:pPr lvl="1"/>
            <a:r>
              <a:rPr lang="en-US" dirty="0" smtClean="0"/>
              <a:t>Externally</a:t>
            </a:r>
          </a:p>
          <a:p>
            <a:pPr lvl="1"/>
            <a:r>
              <a:rPr lang="en-US" dirty="0" smtClean="0"/>
              <a:t>Internally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05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152400"/>
            <a:ext cx="7839911" cy="14478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What is the goal of Club Public Relations?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363" y="1609725"/>
            <a:ext cx="7897812" cy="4683125"/>
          </a:xfrm>
        </p:spPr>
        <p:txBody>
          <a:bodyPr/>
          <a:lstStyle/>
          <a:p>
            <a:pPr marL="0" algn="ctr">
              <a:buFont typeface="Times" pitchFamily="18" charset="0"/>
              <a:buNone/>
              <a:defRPr/>
            </a:pPr>
            <a:r>
              <a:rPr lang="en-US" b="1" dirty="0" smtClean="0"/>
              <a:t>Establishing and promoting a favorable </a:t>
            </a:r>
            <a:r>
              <a:rPr lang="en-US" b="1" dirty="0" smtClean="0">
                <a:solidFill>
                  <a:srgbClr val="FF0000"/>
                </a:solidFill>
              </a:rPr>
              <a:t>relationship</a:t>
            </a:r>
            <a:r>
              <a:rPr lang="en-US" b="1" dirty="0" smtClean="0"/>
              <a:t> with the local community*</a:t>
            </a:r>
          </a:p>
          <a:p>
            <a:pPr marL="0" algn="ctr">
              <a:buFont typeface="Times" pitchFamily="18" charset="0"/>
              <a:buNone/>
              <a:defRPr/>
            </a:pPr>
            <a:r>
              <a:rPr lang="en-US" sz="2400" b="1" dirty="0" smtClean="0"/>
              <a:t>(*</a:t>
            </a:r>
            <a:r>
              <a:rPr lang="en-US" sz="2400" i="1" dirty="0" smtClean="0"/>
              <a:t>including Rotarians and their families</a:t>
            </a:r>
            <a:r>
              <a:rPr lang="en-US" sz="2400" b="1" dirty="0" smtClean="0"/>
              <a:t>)</a:t>
            </a:r>
            <a:r>
              <a:rPr lang="en-US" sz="2400" dirty="0" smtClean="0"/>
              <a:t> </a:t>
            </a:r>
          </a:p>
          <a:p>
            <a:pPr>
              <a:buFont typeface="Times" pitchFamily="18" charset="0"/>
              <a:buNone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06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3" y="0"/>
            <a:ext cx="8415337" cy="144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Message Does This Send?</a:t>
            </a:r>
            <a:endParaRPr lang="en-US" dirty="0"/>
          </a:p>
        </p:txBody>
      </p:sp>
      <p:pic>
        <p:nvPicPr>
          <p:cNvPr id="9219" name="Content Placeholder 3" descr="T1011EN_RG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14525" y="1690688"/>
            <a:ext cx="6170613" cy="3265487"/>
          </a:xfrm>
        </p:spPr>
      </p:pic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07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What is the role of Club PR Committee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571625"/>
            <a:ext cx="8202613" cy="2339975"/>
          </a:xfrm>
        </p:spPr>
        <p:txBody>
          <a:bodyPr/>
          <a:lstStyle/>
          <a:p>
            <a:pPr marL="0" lvl="1" indent="-463550" algn="ctr" eaLnBrk="1" hangingPunct="1">
              <a:buClr>
                <a:schemeClr val="tx1"/>
              </a:buClr>
              <a:buFont typeface="Times" pitchFamily="18" charset="0"/>
              <a:buNone/>
            </a:pPr>
            <a:r>
              <a:rPr lang="en-US" b="1" smtClean="0"/>
              <a:t>Create a coordinated communications effort of  the </a:t>
            </a:r>
            <a:r>
              <a:rPr lang="en-US" b="1" smtClean="0">
                <a:solidFill>
                  <a:srgbClr val="FF0000"/>
                </a:solidFill>
              </a:rPr>
              <a:t>internal</a:t>
            </a:r>
            <a:r>
              <a:rPr lang="en-US" b="1" smtClean="0"/>
              <a:t> and </a:t>
            </a:r>
            <a:r>
              <a:rPr lang="en-US" b="1" smtClean="0">
                <a:solidFill>
                  <a:srgbClr val="FF0000"/>
                </a:solidFill>
              </a:rPr>
              <a:t>external</a:t>
            </a:r>
            <a:r>
              <a:rPr lang="en-US" b="1" smtClean="0"/>
              <a:t> messages for your club.</a:t>
            </a:r>
          </a:p>
          <a:p>
            <a:pPr marL="463550" indent="-463550" eaLnBrk="1" hangingPunct="1">
              <a:buFont typeface="Times" pitchFamily="18" charset="0"/>
              <a:buNone/>
            </a:pPr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375525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08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What are the responsibilities of the PR Committee?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9175" y="1609725"/>
            <a:ext cx="7923213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Identify how PR can assist </a:t>
            </a:r>
            <a:r>
              <a:rPr lang="en-US" b="1" dirty="0" smtClean="0">
                <a:solidFill>
                  <a:srgbClr val="FF0000"/>
                </a:solidFill>
              </a:rPr>
              <a:t>Club*</a:t>
            </a:r>
            <a:r>
              <a:rPr lang="en-US" dirty="0" smtClean="0">
                <a:solidFill>
                  <a:srgbClr val="000000"/>
                </a:solidFill>
              </a:rPr>
              <a:t> goals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Determine internal message needs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Determine external message needs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Develop internal and external message goals </a:t>
            </a:r>
            <a:endParaRPr lang="en-US" dirty="0" smtClean="0">
              <a:latin typeface="Palatino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Quarterly evaluate PR success</a:t>
            </a:r>
            <a:endParaRPr lang="en-US" dirty="0" smtClean="0">
              <a:latin typeface="Palatino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Know the resources available from RI and District</a:t>
            </a:r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(NOTE: Club goals, not just PR goals)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3163" y="6188075"/>
            <a:ext cx="7377112" cy="273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FEB 2010  D5190  PAK                                                                                                                    PR 1.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09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theme/theme1.xml><?xml version="1.0" encoding="utf-8"?>
<a:theme xmlns:a="http://schemas.openxmlformats.org/drawingml/2006/main" name="DA%20PP%20Slides%20from%20RI[2]">
  <a:themeElements>
    <a:clrScheme name="226-828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226-828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6-828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6-828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6-828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6-828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6-828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6-828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6-828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6-828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6-828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6-828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6-828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DA%20PP%20Slides%20from%20RI[2]</Template>
  <TotalTime>1805</TotalTime>
  <Words>1430</Words>
  <Application>Microsoft Office PowerPoint</Application>
  <PresentationFormat>On-screen Show (4:3)</PresentationFormat>
  <Paragraphs>245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DA%20PP%20Slides%20from%20RI[2]</vt:lpstr>
      <vt:lpstr>Session 1: Role and Responsibilities</vt:lpstr>
      <vt:lpstr>Learning Objectives</vt:lpstr>
      <vt:lpstr>What is Public Relations?</vt:lpstr>
      <vt:lpstr>What message does your Club want to send?</vt:lpstr>
      <vt:lpstr>What tools does the Club have to send the message?</vt:lpstr>
      <vt:lpstr>What is the goal of Club Public Relations?</vt:lpstr>
      <vt:lpstr>What Message Does This Send?</vt:lpstr>
      <vt:lpstr>What is the role of Club PR Committee</vt:lpstr>
      <vt:lpstr>What are the responsibilities of the PR Committee?</vt:lpstr>
      <vt:lpstr>How do you make your Club ‘PR Smart’?</vt:lpstr>
      <vt:lpstr>How does the Club prepare for a media interaction?</vt:lpstr>
      <vt:lpstr>Who affects the Club message?</vt:lpstr>
      <vt:lpstr>Who should be on the Club PR committee?</vt:lpstr>
      <vt:lpstr>Did We Do It?</vt:lpstr>
      <vt:lpstr>Session 2: Developing Goals</vt:lpstr>
      <vt:lpstr>Learning Objectives</vt:lpstr>
      <vt:lpstr>How Can Club PR Help….</vt:lpstr>
      <vt:lpstr>How can the PR Committee Assess Club needs?</vt:lpstr>
      <vt:lpstr>What PR resources does the Club have available?</vt:lpstr>
      <vt:lpstr>What are the key elements of effective goals?</vt:lpstr>
      <vt:lpstr>What should be done at the first Club PR meeting?</vt:lpstr>
      <vt:lpstr>What are the elements of each PR Goal?</vt:lpstr>
      <vt:lpstr>How often should PR goals be set/re-evaluated?</vt:lpstr>
      <vt:lpstr>Goal Example #1</vt:lpstr>
      <vt:lpstr>What steps of action can the PR Committee take? </vt:lpstr>
      <vt:lpstr>What resources should be researched?</vt:lpstr>
      <vt:lpstr>What are the elements of an Action Plan?</vt:lpstr>
      <vt:lpstr>What goal setting issues have we missed?</vt:lpstr>
      <vt:lpstr>Did We Do It?</vt:lpstr>
      <vt:lpstr>Session 3: Case Study Exercises</vt:lpstr>
      <vt:lpstr>Learning Objectives</vt:lpstr>
      <vt:lpstr>Case Study ONE</vt:lpstr>
      <vt:lpstr>What did you learn?</vt:lpstr>
      <vt:lpstr>Case Study TWO</vt:lpstr>
      <vt:lpstr>What did you learn?</vt:lpstr>
      <vt:lpstr>Did We Do It?</vt:lpstr>
      <vt:lpstr>What’s Next?</vt:lpstr>
      <vt:lpstr>Questions?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1: Role and Responsibilities</dc:title>
  <dc:creator>Administrator</dc:creator>
  <cp:lastModifiedBy>Paul</cp:lastModifiedBy>
  <cp:revision>162</cp:revision>
  <cp:lastPrinted>2005-11-16T17:56:45Z</cp:lastPrinted>
  <dcterms:created xsi:type="dcterms:W3CDTF">2009-04-03T19:34:33Z</dcterms:created>
  <dcterms:modified xsi:type="dcterms:W3CDTF">2010-04-07T20:30:55Z</dcterms:modified>
</cp:coreProperties>
</file>